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</p:sldMasterIdLst>
  <p:notesMasterIdLst>
    <p:notesMasterId r:id="rId21"/>
  </p:notesMasterIdLst>
  <p:sldIdLst>
    <p:sldId id="256" r:id="rId2"/>
    <p:sldId id="257" r:id="rId3"/>
    <p:sldId id="270" r:id="rId4"/>
    <p:sldId id="272" r:id="rId5"/>
    <p:sldId id="280" r:id="rId6"/>
    <p:sldId id="271" r:id="rId7"/>
    <p:sldId id="289" r:id="rId8"/>
    <p:sldId id="282" r:id="rId9"/>
    <p:sldId id="281" r:id="rId10"/>
    <p:sldId id="288" r:id="rId11"/>
    <p:sldId id="297" r:id="rId12"/>
    <p:sldId id="295" r:id="rId13"/>
    <p:sldId id="296" r:id="rId14"/>
    <p:sldId id="275" r:id="rId15"/>
    <p:sldId id="298" r:id="rId16"/>
    <p:sldId id="278" r:id="rId17"/>
    <p:sldId id="292" r:id="rId18"/>
    <p:sldId id="268" r:id="rId19"/>
    <p:sldId id="291" r:id="rId20"/>
  </p:sldIdLst>
  <p:sldSz cx="9144000" cy="6858000" type="screen4x3"/>
  <p:notesSz cx="6858000" cy="9144000"/>
  <p:defaultTextStyle>
    <a:defPPr>
      <a:defRPr lang="en-US"/>
    </a:defPPr>
    <a:lvl1pPr marL="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latinLnBrk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54" autoAdjust="0"/>
    <p:restoredTop sz="94694" autoAdjust="0"/>
  </p:normalViewPr>
  <p:slideViewPr>
    <p:cSldViewPr>
      <p:cViewPr varScale="1">
        <p:scale>
          <a:sx n="63" d="100"/>
          <a:sy n="63" d="100"/>
        </p:scale>
        <p:origin x="1216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952E4-8D9D-49BE-8DE3-7532487EF9BA}" type="datetimeFigureOut">
              <a:rPr lang="ru-RU" smtClean="0"/>
              <a:t>28.05.2022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EF2E69-A8A2-4A70-89DE-4603196F9F6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086332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EF2E69-A8A2-4A70-89DE-4603196F9F62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05748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/>
              <a:t>Образец подзаголовка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5/28/2022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/>
              <a:t>Образец текста</a:t>
            </a:r>
          </a:p>
          <a:p>
            <a:pPr lvl="1" eaLnBrk="1" latinLnBrk="0" hangingPunct="1"/>
            <a:r>
              <a:rPr lang="ru-RU"/>
              <a:t>Второй уровень</a:t>
            </a:r>
          </a:p>
          <a:p>
            <a:pPr lvl="2" eaLnBrk="1" latinLnBrk="0" hangingPunct="1"/>
            <a:r>
              <a:rPr lang="ru-RU"/>
              <a:t>Третий уровень</a:t>
            </a:r>
          </a:p>
          <a:p>
            <a:pPr lvl="3" eaLnBrk="1" latinLnBrk="0" hangingPunct="1"/>
            <a:r>
              <a:rPr lang="ru-RU"/>
              <a:t>Четвертый уровень</a:t>
            </a:r>
          </a:p>
          <a:p>
            <a:pPr lvl="4" eaLnBrk="1" latinLnBrk="0" hangingPunct="1"/>
            <a:r>
              <a:rPr lang="ru-RU"/>
              <a:t>Пятый уровень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F463A-BC7C-46EE-9F1E-7F377CCA4891}" type="datetimeFigureOut">
              <a:rPr lang="en-US" smtClean="0"/>
              <a:pPr/>
              <a:t>5/28/2022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/>
              <a:t>Вставка рисунка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ru-RU"/>
              <a:t>Образец заголовка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ru-RU"/>
              <a:t>Образец текста</a:t>
            </a:r>
          </a:p>
          <a:p>
            <a:pPr lvl="1" eaLnBrk="1" latinLnBrk="0" hangingPunct="1"/>
            <a:r>
              <a:rPr kumimoji="0" lang="ru-RU"/>
              <a:t>Второй уровень</a:t>
            </a:r>
          </a:p>
          <a:p>
            <a:pPr lvl="2" eaLnBrk="1" latinLnBrk="0" hangingPunct="1"/>
            <a:r>
              <a:rPr kumimoji="0" lang="ru-RU"/>
              <a:t>Третий уровень</a:t>
            </a:r>
          </a:p>
          <a:p>
            <a:pPr lvl="3" eaLnBrk="1" latinLnBrk="0" hangingPunct="1"/>
            <a:r>
              <a:rPr kumimoji="0" lang="ru-RU"/>
              <a:t>Четвертый уровень</a:t>
            </a:r>
          </a:p>
          <a:p>
            <a:pPr lvl="4" eaLnBrk="1" latinLnBrk="0" hangingPunct="1"/>
            <a:r>
              <a:rPr kumimoji="0" lang="ru-RU"/>
              <a:t>Пятый уровень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7EAF463A-BC7C-46EE-9F1E-7F377CCA4891}" type="datetimeFigureOut">
              <a:rPr lang="en-US" smtClean="0"/>
              <a:pPr/>
              <a:t>5/28/2022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A483448D-3A78-4528-A469-B745A65DA480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ransition spd="slow">
    <p:push dir="u"/>
  </p:transition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46176" y="1937266"/>
            <a:ext cx="7851648" cy="2101334"/>
          </a:xfrm>
        </p:spPr>
        <p:txBody>
          <a:bodyPr>
            <a:noAutofit/>
          </a:bodyPr>
          <a:lstStyle/>
          <a:p>
            <a:pPr algn="ctr"/>
            <a:r>
              <a:rPr lang="ru-RU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Дипломный проект</a:t>
            </a:r>
            <a:br>
              <a:rPr lang="ru-RU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ru-RU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«Программное средство автоматизированной поддержки деятельности отдела клиентского сопровождения иностранных студентов учреждения высшего образования»</a:t>
            </a:r>
            <a:endParaRPr lang="ru-RU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381000" y="4953000"/>
            <a:ext cx="2819400" cy="762000"/>
          </a:xfrm>
        </p:spPr>
        <p:txBody>
          <a:bodyPr>
            <a:noAutofit/>
          </a:bodyPr>
          <a:lstStyle/>
          <a:p>
            <a:pPr algn="l">
              <a:spcBef>
                <a:spcPct val="50000"/>
              </a:spcBef>
            </a:pPr>
            <a:r>
              <a:rPr lang="ru-RU" sz="1800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Научный руководитель</a:t>
            </a:r>
          </a:p>
        </p:txBody>
      </p:sp>
      <p:pic>
        <p:nvPicPr>
          <p:cNvPr id="1026" name="Picture 2" descr="C:\Users\nosense\Downloads\imag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79096"/>
            <a:ext cx="1828800" cy="1347522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228600" y="4419600"/>
            <a:ext cx="876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Студент группы 814301       ШИНОДА Магди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633626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Минск </a:t>
            </a:r>
            <a:r>
              <a:rPr lang="ru-RU" sz="2400" dirty="0"/>
              <a:t>2022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28600"/>
            <a:ext cx="4358649" cy="10485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746E65-4492-CA44-8DA4-CB6127A9ACA7}"/>
              </a:ext>
            </a:extLst>
          </p:cNvPr>
          <p:cNvSpPr txBox="1"/>
          <p:nvPr/>
        </p:nvSpPr>
        <p:spPr>
          <a:xfrm>
            <a:off x="3276600" y="4916269"/>
            <a:ext cx="510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старший преподаватель кафедры ПИКС </a:t>
            </a:r>
          </a:p>
          <a:p>
            <a:r>
              <a:rPr lang="ru-RU" b="1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КАЗЮЧИЦ Владислав Олегович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6AF7CF-2F97-29C4-5F42-CAFD13C23A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070608"/>
            <a:ext cx="6400800" cy="578739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BF704A-3210-708B-5B5F-DC7B4393812A}"/>
              </a:ext>
            </a:extLst>
          </p:cNvPr>
          <p:cNvSpPr txBox="1"/>
          <p:nvPr/>
        </p:nvSpPr>
        <p:spPr>
          <a:xfrm>
            <a:off x="2514600" y="53340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rgbClr val="0000FF"/>
                </a:solidFill>
                <a:effectLst/>
                <a:ea typeface="Times New Roman" panose="02020603050405020304" pitchFamily="18" charset="0"/>
              </a:rPr>
              <a:t>Контекстная диаграмма </a:t>
            </a:r>
            <a:r>
              <a:rPr lang="en-US" sz="2400" b="1" i="1" dirty="0">
                <a:solidFill>
                  <a:srgbClr val="0000FF"/>
                </a:solidFill>
                <a:ea typeface="Times New Roman" panose="02020603050405020304" pitchFamily="18" charset="0"/>
              </a:rPr>
              <a:t>TO</a:t>
            </a:r>
            <a:r>
              <a:rPr lang="ru-RU" sz="2400" b="1" i="1" dirty="0">
                <a:solidFill>
                  <a:srgbClr val="0000FF"/>
                </a:solidFill>
                <a:effectLst/>
                <a:ea typeface="Times New Roman" panose="02020603050405020304" pitchFamily="18" charset="0"/>
              </a:rPr>
              <a:t>-</a:t>
            </a:r>
            <a:r>
              <a:rPr lang="en-US" sz="2400" b="1" i="1" dirty="0">
                <a:solidFill>
                  <a:srgbClr val="0000FF"/>
                </a:solidFill>
                <a:ea typeface="Times New Roman" panose="02020603050405020304" pitchFamily="18" charset="0"/>
              </a:rPr>
              <a:t>BE</a:t>
            </a:r>
            <a:endParaRPr 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795893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98191-36D4-7918-1CE7-982716E7F7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457200"/>
            <a:ext cx="8305800" cy="838200"/>
          </a:xfrm>
        </p:spPr>
        <p:txBody>
          <a:bodyPr>
            <a:normAutofit/>
          </a:bodyPr>
          <a:lstStyle/>
          <a:p>
            <a:pPr algn="ctr"/>
            <a:r>
              <a:rPr lang="ru-RU" dirty="0"/>
              <a:t>СХЕМА АЛГОРИТМА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4249CB-13A0-B935-62CE-8A862EA41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560" y="2133600"/>
            <a:ext cx="6781800" cy="45460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C387F3-9943-67A4-F7D2-B7C63F417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2358460"/>
            <a:ext cx="2314898" cy="409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343864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nosense\Downloads\imag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13360"/>
            <a:ext cx="1828800" cy="1347522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1016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000FF"/>
                </a:solidFill>
              </a:rPr>
              <a:t>Диаграмма бизнес-процесса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28600"/>
            <a:ext cx="4358649" cy="10485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94FDCC-A50E-B1B0-3A33-21FD7B1DB5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" y="2819400"/>
            <a:ext cx="9138920" cy="336758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62952955"/>
      </p:ext>
    </p:ext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61E23-41FD-DD5F-5148-23268D3B8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69011"/>
            <a:ext cx="9144000" cy="1066800"/>
          </a:xfrm>
        </p:spPr>
        <p:txBody>
          <a:bodyPr/>
          <a:lstStyle/>
          <a:p>
            <a:pPr algn="ctr"/>
            <a:r>
              <a:rPr lang="ru-RU" dirty="0"/>
              <a:t>КОНЦЕПТУАЛЬНАЯ МОДЕЛЬ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87F637-2D1A-A56E-7941-036D9F8AF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006497"/>
            <a:ext cx="4832694" cy="366478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D309D9-AF87-1D7D-FF45-9D2BF3738C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7256" y="1974867"/>
            <a:ext cx="3904344" cy="41725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78429569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33519D-05B9-9AFF-B9DC-301A76D14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6227"/>
            <a:ext cx="9144000" cy="622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5797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CF36E-07D2-ECC6-32A9-5C390E77A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ru-RU" dirty="0"/>
              <a:t>ТЕСТИРОВАНИЕ ПРОГРАММНОГО СРЕДСТВА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696FA74-75C2-F2D8-E389-9F8DB3539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4315" y="2133600"/>
            <a:ext cx="5735369" cy="4389437"/>
          </a:xfrm>
        </p:spPr>
      </p:pic>
    </p:spTree>
    <p:extLst>
      <p:ext uri="{BB962C8B-B14F-4D97-AF65-F5344CB8AC3E}">
        <p14:creationId xmlns:p14="http://schemas.microsoft.com/office/powerpoint/2010/main" val="99117421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nosense\Downloads\imag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13360"/>
            <a:ext cx="1828800" cy="1347522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-152401" y="134543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000FF"/>
                </a:solidFill>
              </a:rPr>
              <a:t>ЗАКЛЮЧЕНИЕ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28600"/>
            <a:ext cx="4358649" cy="10485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0C5C36-70B7-4642-819E-9AFCCDF790BD}"/>
              </a:ext>
            </a:extLst>
          </p:cNvPr>
          <p:cNvSpPr txBox="1"/>
          <p:nvPr/>
        </p:nvSpPr>
        <p:spPr>
          <a:xfrm>
            <a:off x="21022" y="1948326"/>
            <a:ext cx="914399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900" dirty="0">
                <a:solidFill>
                  <a:srgbClr val="0000FF"/>
                </a:solidFill>
                <a:latin typeface="Bookman Old Style" pitchFamily="18" charset="0"/>
              </a:rPr>
              <a:t>    В результате выполнения дипломного проекта было реализовано программное средство, которое позволяет: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1900" dirty="0">
                <a:solidFill>
                  <a:srgbClr val="0000FF"/>
                </a:solidFill>
                <a:latin typeface="Bookman Old Style" pitchFamily="18" charset="0"/>
              </a:rPr>
              <a:t>эффективно </a:t>
            </a:r>
            <a:r>
              <a:rPr lang="ru-RU" sz="1900" b="1" dirty="0">
                <a:solidFill>
                  <a:srgbClr val="0000FF"/>
                </a:solidFill>
                <a:latin typeface="Bookman Old Style" pitchFamily="18" charset="0"/>
              </a:rPr>
              <a:t>управлять </a:t>
            </a:r>
            <a:r>
              <a:rPr lang="ru-RU" sz="1900" dirty="0">
                <a:solidFill>
                  <a:srgbClr val="0000FF"/>
                </a:solidFill>
                <a:latin typeface="Bookman Old Style" pitchFamily="18" charset="0"/>
              </a:rPr>
              <a:t>процессом визовой поддержки иностранных студентов;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1900" b="1" dirty="0">
                <a:solidFill>
                  <a:srgbClr val="0000FF"/>
                </a:solidFill>
                <a:latin typeface="Bookman Old Style" pitchFamily="18" charset="0"/>
              </a:rPr>
              <a:t>автоматизировать</a:t>
            </a:r>
            <a:r>
              <a:rPr lang="ru-RU" sz="1900" dirty="0">
                <a:solidFill>
                  <a:srgbClr val="0000FF"/>
                </a:solidFill>
                <a:latin typeface="Bookman Old Style" pitchFamily="18" charset="0"/>
              </a:rPr>
              <a:t> внутренние </a:t>
            </a:r>
            <a:r>
              <a:rPr lang="ru-RU" sz="1900" b="1" dirty="0">
                <a:solidFill>
                  <a:srgbClr val="0000FF"/>
                </a:solidFill>
                <a:latin typeface="Bookman Old Style" pitchFamily="18" charset="0"/>
              </a:rPr>
              <a:t>процессы</a:t>
            </a:r>
            <a:r>
              <a:rPr lang="ru-RU" sz="1900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r>
              <a:rPr lang="ru-RU" sz="1900" b="1" dirty="0">
                <a:solidFill>
                  <a:srgbClr val="0000FF"/>
                </a:solidFill>
                <a:latin typeface="Bookman Old Style" pitchFamily="18" charset="0"/>
              </a:rPr>
              <a:t>предприятия</a:t>
            </a:r>
            <a:r>
              <a:rPr lang="ru-RU" sz="1900" dirty="0">
                <a:solidFill>
                  <a:srgbClr val="0000FF"/>
                </a:solidFill>
                <a:latin typeface="Bookman Old Style" pitchFamily="18" charset="0"/>
              </a:rPr>
              <a:t> посредством выполнения низкоуровневых операций системой;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1900" b="1" dirty="0">
                <a:solidFill>
                  <a:srgbClr val="0000FF"/>
                </a:solidFill>
                <a:latin typeface="Bookman Old Style" pitchFamily="18" charset="0"/>
              </a:rPr>
              <a:t>проводить</a:t>
            </a:r>
            <a:r>
              <a:rPr lang="ru-RU" sz="1900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r>
              <a:rPr lang="ru-RU" sz="1900" b="1" dirty="0">
                <a:solidFill>
                  <a:srgbClr val="0000FF"/>
                </a:solidFill>
                <a:latin typeface="Bookman Old Style" pitchFamily="18" charset="0"/>
              </a:rPr>
              <a:t>анализ</a:t>
            </a:r>
            <a:r>
              <a:rPr lang="ru-RU" sz="1900" dirty="0">
                <a:solidFill>
                  <a:srgbClr val="0000FF"/>
                </a:solidFill>
                <a:latin typeface="Bookman Old Style" pitchFamily="18" charset="0"/>
              </a:rPr>
              <a:t> потребительского </a:t>
            </a:r>
            <a:r>
              <a:rPr lang="ru-RU" sz="1900" b="1" dirty="0">
                <a:solidFill>
                  <a:srgbClr val="0000FF"/>
                </a:solidFill>
                <a:latin typeface="Bookman Old Style" pitchFamily="18" charset="0"/>
              </a:rPr>
              <a:t>спроса</a:t>
            </a:r>
            <a:r>
              <a:rPr lang="ru-RU" sz="1900" dirty="0">
                <a:solidFill>
                  <a:srgbClr val="0000FF"/>
                </a:solidFill>
                <a:latin typeface="Bookman Old Style" pitchFamily="18" charset="0"/>
              </a:rPr>
              <a:t> на заявления для получения студенческой визы для последующей оптимизации процесса выдачи виз;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1900" b="1" dirty="0">
                <a:solidFill>
                  <a:srgbClr val="0000FF"/>
                </a:solidFill>
                <a:latin typeface="Bookman Old Style" pitchFamily="18" charset="0"/>
              </a:rPr>
              <a:t>осуществлять</a:t>
            </a:r>
            <a:r>
              <a:rPr lang="ru-RU" sz="1900" dirty="0">
                <a:solidFill>
                  <a:srgbClr val="0000FF"/>
                </a:solidFill>
                <a:latin typeface="Bookman Old Style" pitchFamily="18" charset="0"/>
              </a:rPr>
              <a:t> автоматизированную </a:t>
            </a:r>
            <a:r>
              <a:rPr lang="ru-RU" sz="1900" b="1" dirty="0">
                <a:solidFill>
                  <a:srgbClr val="0000FF"/>
                </a:solidFill>
                <a:latin typeface="Bookman Old Style" pitchFamily="18" charset="0"/>
              </a:rPr>
              <a:t>деятельность предоставления услуг</a:t>
            </a:r>
            <a:r>
              <a:rPr lang="ru-RU" sz="1900" dirty="0">
                <a:solidFill>
                  <a:srgbClr val="0000FF"/>
                </a:solidFill>
                <a:latin typeface="Bookman Old Style" pitchFamily="18" charset="0"/>
              </a:rPr>
              <a:t> в сети интернет.</a:t>
            </a:r>
          </a:p>
          <a:p>
            <a:endParaRPr lang="ru-RU" sz="19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783689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nosense\Downloads\imag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13360"/>
            <a:ext cx="1828800" cy="1347522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-152401" y="134543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000FF"/>
                </a:solidFill>
              </a:rPr>
              <a:t>ЗАКЛЮЧЕНИЕ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28600"/>
            <a:ext cx="4358649" cy="10485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0C5C36-70B7-4642-819E-9AFCCDF790BD}"/>
              </a:ext>
            </a:extLst>
          </p:cNvPr>
          <p:cNvSpPr txBox="1"/>
          <p:nvPr/>
        </p:nvSpPr>
        <p:spPr>
          <a:xfrm>
            <a:off x="21022" y="1948326"/>
            <a:ext cx="9143999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900" dirty="0">
                <a:solidFill>
                  <a:srgbClr val="0000FF"/>
                </a:solidFill>
                <a:latin typeface="Bookman Old Style" pitchFamily="18" charset="0"/>
              </a:rPr>
              <a:t>    В результате выполнения технико-экономического обоснования были вычислены следующие экономические показатели:</a:t>
            </a:r>
          </a:p>
          <a:p>
            <a:pPr marL="285750" lvl="0" indent="-285750">
              <a:buFont typeface="Wingdings" pitchFamily="2" charset="2"/>
              <a:buChar char="Ø"/>
            </a:pPr>
            <a:r>
              <a:rPr lang="ru-RU" sz="2000" dirty="0">
                <a:solidFill>
                  <a:srgbClr val="0000FF"/>
                </a:solidFill>
              </a:rPr>
              <a:t>плановая прибыль составила 1273,94 рублей;</a:t>
            </a:r>
            <a:endParaRPr lang="ru-BY" sz="2000" dirty="0">
              <a:solidFill>
                <a:srgbClr val="0000FF"/>
              </a:solidFill>
            </a:endParaRPr>
          </a:p>
          <a:p>
            <a:pPr marL="285750" lvl="0" indent="-285750">
              <a:buFont typeface="Wingdings" pitchFamily="2" charset="2"/>
              <a:buChar char="Ø"/>
            </a:pPr>
            <a:r>
              <a:rPr lang="ru-RU" sz="2000" dirty="0">
                <a:solidFill>
                  <a:srgbClr val="0000FF"/>
                </a:solidFill>
              </a:rPr>
              <a:t>оценка уровня качества составила 3,45;</a:t>
            </a:r>
            <a:endParaRPr lang="ru-BY" sz="2000" dirty="0">
              <a:solidFill>
                <a:srgbClr val="0000FF"/>
              </a:solidFill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ru-RU" sz="2000" dirty="0">
                <a:solidFill>
                  <a:srgbClr val="0000FF"/>
                </a:solidFill>
              </a:rPr>
              <a:t>полная себестоимость составила 4246,488 рублей</a:t>
            </a:r>
            <a:r>
              <a:rPr lang="en-US" sz="2000" dirty="0">
                <a:solidFill>
                  <a:srgbClr val="0000FF"/>
                </a:solidFill>
              </a:rPr>
              <a:t>;</a:t>
            </a:r>
            <a:endParaRPr lang="ru-RU" sz="2000" dirty="0">
              <a:solidFill>
                <a:srgbClr val="0000FF"/>
              </a:solidFill>
              <a:latin typeface="Bookman Old Style" pitchFamily="18" charset="0"/>
            </a:endParaRPr>
          </a:p>
          <a:p>
            <a:r>
              <a:rPr lang="ru-RU" sz="2000" dirty="0">
                <a:solidFill>
                  <a:srgbClr val="0000FF"/>
                </a:solidFill>
                <a:latin typeface="Bookman Old Style" pitchFamily="18" charset="0"/>
              </a:rPr>
              <a:t>На основании данных показателей можно сделать вывод о том, что </a:t>
            </a:r>
            <a:r>
              <a:rPr lang="ru-RU" sz="2000" dirty="0">
                <a:solidFill>
                  <a:srgbClr val="0000FF"/>
                </a:solidFill>
              </a:rPr>
              <a:t>разработанное программное средство является эффективным и затраты, связанные с его разработкой экономически целесообразны.</a:t>
            </a:r>
            <a:endParaRPr lang="ru-RU" sz="2400" dirty="0">
              <a:solidFill>
                <a:srgbClr val="0000FF"/>
              </a:solidFill>
              <a:latin typeface="Bookman Old Style" pitchFamily="18" charset="0"/>
            </a:endParaRPr>
          </a:p>
          <a:p>
            <a:endParaRPr lang="ru-RU" sz="19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97027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nosense\Downloads\imag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" y="180397"/>
            <a:ext cx="1752600" cy="1291375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0" y="2336393"/>
            <a:ext cx="91440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4400" dirty="0">
                <a:solidFill>
                  <a:srgbClr val="0000FF"/>
                </a:solidFill>
              </a:rPr>
              <a:t>Доклад завершён</a:t>
            </a:r>
            <a:endParaRPr lang="ru-RU" sz="4400" b="1" dirty="0">
              <a:solidFill>
                <a:srgbClr val="0000FF"/>
              </a:solidFill>
            </a:endParaRPr>
          </a:p>
          <a:p>
            <a:pPr algn="ctr"/>
            <a:endParaRPr lang="ru-RU" sz="4400" b="1" dirty="0">
              <a:solidFill>
                <a:srgbClr val="0000FF"/>
              </a:solidFill>
            </a:endParaRPr>
          </a:p>
          <a:p>
            <a:pPr algn="ctr"/>
            <a:r>
              <a:rPr lang="ru-RU" sz="4800" b="1" dirty="0">
                <a:solidFill>
                  <a:srgbClr val="0000FF"/>
                </a:solidFill>
              </a:rPr>
              <a:t>СПАСИБО ЗА ВНИМАНИЕ!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180397"/>
            <a:ext cx="4267200" cy="102651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nosense\Downloads\images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3400" y="180397"/>
            <a:ext cx="1752600" cy="1291375"/>
          </a:xfrm>
          <a:prstGeom prst="rect">
            <a:avLst/>
          </a:prstGeom>
          <a:noFill/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1" y="180397"/>
            <a:ext cx="4267200" cy="1026515"/>
          </a:xfrm>
          <a:prstGeom prst="rect">
            <a:avLst/>
          </a:prstGeom>
        </p:spPr>
      </p:pic>
      <p:pic>
        <p:nvPicPr>
          <p:cNvPr id="3" name="2022-03-23 14-40-25">
            <a:hlinkClick r:id="" action="ppaction://media"/>
            <a:extLst>
              <a:ext uri="{FF2B5EF4-FFF2-40B4-BE49-F238E27FC236}">
                <a16:creationId xmlns:a16="http://schemas.microsoft.com/office/drawing/2014/main" id="{0E0C5AEE-418D-E462-DB41-45780C5D230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171450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7854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nosense\Downloads\imag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13360"/>
            <a:ext cx="1828800" cy="1347522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-26276" y="158689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000FF"/>
                </a:solidFill>
              </a:rPr>
              <a:t>ЦЕЛЬ  ДИПЛОМНОГО ПРОЕКТА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26276" y="209484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dirty="0">
                <a:solidFill>
                  <a:srgbClr val="0000FF"/>
                </a:solidFill>
                <a:latin typeface="Bookman Old Style" pitchFamily="18" charset="0"/>
              </a:rPr>
              <a:t>Целью дипломного проекта является разработка программного средства автоматизированной поддержки деятельности отдела клиентского сопровождения иностранных студентов учреждения высшего образования 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28600"/>
            <a:ext cx="4358649" cy="10485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CB0ACF-1196-4223-BF69-EC95786E7D54}"/>
              </a:ext>
            </a:extLst>
          </p:cNvPr>
          <p:cNvSpPr txBox="1"/>
          <p:nvPr/>
        </p:nvSpPr>
        <p:spPr>
          <a:xfrm>
            <a:off x="0" y="346456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000FF"/>
                </a:solidFill>
              </a:rPr>
              <a:t>ЗАДАЧИ ДИПЛОМНОГО ПРОЕКТА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0C5C36-70B7-4642-819E-9AFCCDF790BD}"/>
              </a:ext>
            </a:extLst>
          </p:cNvPr>
          <p:cNvSpPr txBox="1"/>
          <p:nvPr/>
        </p:nvSpPr>
        <p:spPr>
          <a:xfrm>
            <a:off x="76200" y="3962400"/>
            <a:ext cx="9144000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0000FF"/>
                </a:solidFill>
              </a:rPr>
              <a:t>представить алгоритмы, реализующие бизнес-логику разрабатываемого программного средства</a:t>
            </a:r>
            <a:r>
              <a:rPr lang="ru-RU" sz="2000" dirty="0">
                <a:solidFill>
                  <a:srgbClr val="0000FF"/>
                </a:solidFill>
                <a:latin typeface="Bookman Old Style" pitchFamily="18" charset="0"/>
              </a:rPr>
              <a:t>;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0000FF"/>
                </a:solidFill>
              </a:rPr>
              <a:t>выполнить проектирование программного средства</a:t>
            </a:r>
            <a:r>
              <a:rPr lang="ru-RU" sz="2000" dirty="0">
                <a:solidFill>
                  <a:srgbClr val="0000FF"/>
                </a:solidFill>
                <a:latin typeface="Bookman Old Style" pitchFamily="18" charset="0"/>
              </a:rPr>
              <a:t>;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0000FF"/>
                </a:solidFill>
              </a:rPr>
              <a:t>разработать программное средство автоматизированной поддержки деятельности отдела клиентского сопровождения иностранных студентов учреждения высшего образования ;</a:t>
            </a:r>
            <a:endParaRPr lang="ru-RU" sz="2000" dirty="0">
              <a:solidFill>
                <a:srgbClr val="0000FF"/>
              </a:solidFill>
              <a:latin typeface="Bookman Old Style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000" dirty="0">
                <a:solidFill>
                  <a:srgbClr val="0000FF"/>
                </a:solidFill>
                <a:latin typeface="Bookman Old Style" pitchFamily="18" charset="0"/>
              </a:rPr>
              <a:t>провести технико-экономическое </a:t>
            </a:r>
            <a:r>
              <a:rPr lang="ru-RU" sz="1900" dirty="0">
                <a:solidFill>
                  <a:srgbClr val="0000FF"/>
                </a:solidFill>
                <a:latin typeface="Bookman Old Style" pitchFamily="18" charset="0"/>
              </a:rPr>
              <a:t>обоснование эффективности разработки и реализации программного средства.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nosense\Downloads\imag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13360"/>
            <a:ext cx="1828800" cy="1347522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-176048" y="149948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000FF"/>
                </a:solidFill>
              </a:rPr>
              <a:t>АКТУАЛЬНОСТЬ ТЕМЫ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28600"/>
            <a:ext cx="4358649" cy="10485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0C5C36-70B7-4642-819E-9AFCCDF790BD}"/>
              </a:ext>
            </a:extLst>
          </p:cNvPr>
          <p:cNvSpPr txBox="1"/>
          <p:nvPr/>
        </p:nvSpPr>
        <p:spPr>
          <a:xfrm>
            <a:off x="0" y="1999632"/>
            <a:ext cx="914400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>
                <a:solidFill>
                  <a:srgbClr val="0000FF"/>
                </a:solidFill>
                <a:latin typeface="Bookman Old Style" pitchFamily="18" charset="0"/>
              </a:rPr>
              <a:t>       Предпосылки. Отсутствие специализированного ПО для: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200" dirty="0">
                <a:solidFill>
                  <a:srgbClr val="0000FF"/>
                </a:solidFill>
                <a:latin typeface="Bookman Old Style" pitchFamily="18" charset="0"/>
              </a:rPr>
              <a:t>управления сопровождением иностранных студентов</a:t>
            </a:r>
            <a:r>
              <a:rPr lang="en-US" sz="2200" dirty="0">
                <a:solidFill>
                  <a:srgbClr val="0000FF"/>
                </a:solidFill>
                <a:latin typeface="Bookman Old Style" pitchFamily="18" charset="0"/>
              </a:rPr>
              <a:t>;</a:t>
            </a:r>
            <a:endParaRPr lang="ru-RU" sz="2200" dirty="0">
              <a:solidFill>
                <a:srgbClr val="0000FF"/>
              </a:solidFill>
              <a:latin typeface="Bookman Old Style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200" b="1" dirty="0">
                <a:solidFill>
                  <a:srgbClr val="0000FF"/>
                </a:solidFill>
                <a:latin typeface="Bookman Old Style" pitchFamily="18" charset="0"/>
              </a:rPr>
              <a:t>анализа информации </a:t>
            </a:r>
            <a:r>
              <a:rPr lang="ru-RU" sz="2200" dirty="0">
                <a:solidFill>
                  <a:srgbClr val="0000FF"/>
                </a:solidFill>
                <a:latin typeface="Bookman Old Style" pitchFamily="18" charset="0"/>
              </a:rPr>
              <a:t>по рабочим процессам;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200" dirty="0">
                <a:solidFill>
                  <a:srgbClr val="0000FF"/>
                </a:solidFill>
                <a:latin typeface="Bookman Old Style" pitchFamily="18" charset="0"/>
              </a:rPr>
              <a:t>совмещения </a:t>
            </a:r>
            <a:r>
              <a:rPr lang="ru-RU" sz="2200" b="1" dirty="0">
                <a:solidFill>
                  <a:srgbClr val="0000FF"/>
                </a:solidFill>
                <a:latin typeface="Bookman Old Style" pitchFamily="18" charset="0"/>
              </a:rPr>
              <a:t>скорости</a:t>
            </a:r>
            <a:r>
              <a:rPr lang="ru-RU" sz="2200" dirty="0">
                <a:solidFill>
                  <a:srgbClr val="0000FF"/>
                </a:solidFill>
                <a:latin typeface="Bookman Old Style" pitchFamily="18" charset="0"/>
              </a:rPr>
              <a:t> работы и возможности </a:t>
            </a:r>
            <a:r>
              <a:rPr lang="ru-RU" sz="2200" b="1" dirty="0">
                <a:solidFill>
                  <a:srgbClr val="0000FF"/>
                </a:solidFill>
                <a:latin typeface="Bookman Old Style" pitchFamily="18" charset="0"/>
              </a:rPr>
              <a:t>полноценного</a:t>
            </a:r>
            <a:r>
              <a:rPr lang="ru-RU" sz="2200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r>
              <a:rPr lang="ru-RU" sz="2200" b="1" dirty="0">
                <a:solidFill>
                  <a:srgbClr val="0000FF"/>
                </a:solidFill>
                <a:latin typeface="Bookman Old Style" pitchFamily="18" charset="0"/>
              </a:rPr>
              <a:t>управления</a:t>
            </a:r>
            <a:r>
              <a:rPr lang="ru-RU" sz="2200" dirty="0">
                <a:solidFill>
                  <a:srgbClr val="0000FF"/>
                </a:solidFill>
                <a:latin typeface="Bookman Old Style" pitchFamily="18" charset="0"/>
              </a:rPr>
              <a:t> данными.</a:t>
            </a:r>
          </a:p>
          <a:p>
            <a:pPr algn="just"/>
            <a:r>
              <a:rPr lang="ru-RU" sz="2200" dirty="0">
                <a:solidFill>
                  <a:srgbClr val="0000FF"/>
                </a:solidFill>
                <a:latin typeface="Bookman Old Style" pitchFamily="18" charset="0"/>
              </a:rPr>
              <a:t>       Каждому иностранному студенту приходится посещать многие учреждения для получения визы, простояв в немалых очередях. При этом, зачастую в работе данных сервисов </a:t>
            </a:r>
            <a:r>
              <a:rPr lang="ru-RU" sz="2200" b="1" dirty="0">
                <a:solidFill>
                  <a:srgbClr val="0000FF"/>
                </a:solidFill>
                <a:latin typeface="Bookman Old Style" pitchFamily="18" charset="0"/>
              </a:rPr>
              <a:t>не предусмотрена автоматизация </a:t>
            </a:r>
            <a:r>
              <a:rPr lang="ru-RU" sz="2200" dirty="0">
                <a:solidFill>
                  <a:srgbClr val="0000FF"/>
                </a:solidFill>
                <a:latin typeface="Bookman Old Style" pitchFamily="18" charset="0"/>
              </a:rPr>
              <a:t>управления (производятся ручные заполнение услуг, обработка данных, управление рекламными акциями и т.д.). Дипломный проект нацелен на </a:t>
            </a:r>
            <a:r>
              <a:rPr lang="ru-RU" sz="2200" b="1" dirty="0">
                <a:solidFill>
                  <a:srgbClr val="0000FF"/>
                </a:solidFill>
                <a:latin typeface="Bookman Old Style" pitchFamily="18" charset="0"/>
              </a:rPr>
              <a:t>изучение</a:t>
            </a:r>
            <a:r>
              <a:rPr lang="ru-RU" sz="2200" dirty="0">
                <a:solidFill>
                  <a:srgbClr val="0000FF"/>
                </a:solidFill>
                <a:latin typeface="Bookman Old Style" pitchFamily="18" charset="0"/>
              </a:rPr>
              <a:t> данной </a:t>
            </a:r>
            <a:r>
              <a:rPr lang="ru-RU" sz="2200" b="1" dirty="0">
                <a:solidFill>
                  <a:srgbClr val="0000FF"/>
                </a:solidFill>
                <a:latin typeface="Bookman Old Style" pitchFamily="18" charset="0"/>
              </a:rPr>
              <a:t>проблемы</a:t>
            </a:r>
            <a:r>
              <a:rPr lang="ru-RU" sz="2200" dirty="0">
                <a:solidFill>
                  <a:srgbClr val="0000FF"/>
                </a:solidFill>
                <a:latin typeface="Bookman Old Style" pitchFamily="18" charset="0"/>
              </a:rPr>
              <a:t> и создание ПО для </a:t>
            </a:r>
            <a:r>
              <a:rPr lang="ru-RU" sz="2200" b="1" dirty="0">
                <a:solidFill>
                  <a:srgbClr val="0000FF"/>
                </a:solidFill>
                <a:latin typeface="Bookman Old Style" pitchFamily="18" charset="0"/>
              </a:rPr>
              <a:t>её</a:t>
            </a:r>
            <a:r>
              <a:rPr lang="ru-RU" sz="2200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r>
              <a:rPr lang="ru-RU" sz="2200" b="1" dirty="0">
                <a:solidFill>
                  <a:srgbClr val="0000FF"/>
                </a:solidFill>
                <a:latin typeface="Bookman Old Style" pitchFamily="18" charset="0"/>
              </a:rPr>
              <a:t>решения</a:t>
            </a:r>
            <a:r>
              <a:rPr lang="ru-RU" sz="2200" dirty="0">
                <a:solidFill>
                  <a:srgbClr val="0000FF"/>
                </a:solidFill>
                <a:latin typeface="Bookman Old Style" pitchFamily="18" charset="0"/>
              </a:rPr>
              <a:t>.</a:t>
            </a:r>
          </a:p>
          <a:p>
            <a:endParaRPr lang="ru-RU" sz="22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485246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nosense\Downloads\imag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13360"/>
            <a:ext cx="1828800" cy="1347522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-176048" y="149948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000FF"/>
                </a:solidFill>
              </a:rPr>
              <a:t>АВТОМАТИЗАЦИЯ ПРОЦЕДУРЫ УПРАВЛЕНИЯ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28600"/>
            <a:ext cx="4358649" cy="10485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0C5C36-70B7-4642-819E-9AFCCDF790BD}"/>
              </a:ext>
            </a:extLst>
          </p:cNvPr>
          <p:cNvSpPr txBox="1"/>
          <p:nvPr/>
        </p:nvSpPr>
        <p:spPr>
          <a:xfrm>
            <a:off x="5255" y="2238689"/>
            <a:ext cx="9144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rgbClr val="0000FF"/>
                </a:solidFill>
                <a:latin typeface="Bookman Old Style" pitchFamily="18" charset="0"/>
              </a:rPr>
              <a:t>Автоматизация процедуры управления важна для предприятия, так как: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rgbClr val="0000FF"/>
                </a:solidFill>
                <a:latin typeface="Bookman Old Style" pitchFamily="18" charset="0"/>
              </a:rPr>
              <a:t>позволяет </a:t>
            </a:r>
            <a:r>
              <a:rPr lang="ru-RU" sz="2400" b="1" dirty="0">
                <a:solidFill>
                  <a:srgbClr val="0000FF"/>
                </a:solidFill>
                <a:latin typeface="Bookman Old Style" pitchFamily="18" charset="0"/>
              </a:rPr>
              <a:t>сократить</a:t>
            </a:r>
            <a:r>
              <a:rPr lang="ru-RU" sz="2400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r>
              <a:rPr lang="ru-RU" sz="2400" b="1" dirty="0">
                <a:solidFill>
                  <a:srgbClr val="0000FF"/>
                </a:solidFill>
                <a:latin typeface="Bookman Old Style" pitchFamily="18" charset="0"/>
              </a:rPr>
              <a:t>затраты</a:t>
            </a:r>
            <a:r>
              <a:rPr lang="ru-RU" sz="2400" dirty="0">
                <a:solidFill>
                  <a:srgbClr val="0000FF"/>
                </a:solidFill>
                <a:latin typeface="Bookman Old Style" pitchFamily="18" charset="0"/>
              </a:rPr>
              <a:t> ресурсов на низкоуровневые задачи;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rgbClr val="0000FF"/>
                </a:solidFill>
                <a:latin typeface="Bookman Old Style" pitchFamily="18" charset="0"/>
              </a:rPr>
              <a:t>тем самым, позволяет </a:t>
            </a:r>
            <a:r>
              <a:rPr lang="ru-RU" sz="2400" b="1" dirty="0">
                <a:solidFill>
                  <a:srgbClr val="0000FF"/>
                </a:solidFill>
                <a:latin typeface="Bookman Old Style" pitchFamily="18" charset="0"/>
              </a:rPr>
              <a:t>задействовать</a:t>
            </a:r>
            <a:r>
              <a:rPr lang="ru-RU" sz="2400" dirty="0">
                <a:solidFill>
                  <a:srgbClr val="0000FF"/>
                </a:solidFill>
                <a:latin typeface="Bookman Old Style" pitchFamily="18" charset="0"/>
              </a:rPr>
              <a:t> человеческие </a:t>
            </a:r>
            <a:r>
              <a:rPr lang="ru-RU" sz="2400" b="1" dirty="0">
                <a:solidFill>
                  <a:srgbClr val="0000FF"/>
                </a:solidFill>
                <a:latin typeface="Bookman Old Style" pitchFamily="18" charset="0"/>
              </a:rPr>
              <a:t>ресурсы</a:t>
            </a:r>
            <a:r>
              <a:rPr lang="ru-RU" sz="2400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r>
              <a:rPr lang="ru-RU" sz="2400" b="1" dirty="0">
                <a:solidFill>
                  <a:srgbClr val="0000FF"/>
                </a:solidFill>
                <a:latin typeface="Bookman Old Style" pitchFamily="18" charset="0"/>
              </a:rPr>
              <a:t>более</a:t>
            </a:r>
            <a:r>
              <a:rPr lang="ru-RU" sz="2400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r>
              <a:rPr lang="ru-RU" sz="2400" b="1" dirty="0">
                <a:solidFill>
                  <a:srgbClr val="0000FF"/>
                </a:solidFill>
                <a:latin typeface="Bookman Old Style" pitchFamily="18" charset="0"/>
              </a:rPr>
              <a:t>грамотно</a:t>
            </a:r>
            <a:r>
              <a:rPr lang="ru-RU" sz="2400" dirty="0">
                <a:solidFill>
                  <a:srgbClr val="0000FF"/>
                </a:solidFill>
                <a:latin typeface="Bookman Old Style" pitchFamily="18" charset="0"/>
              </a:rPr>
              <a:t>;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ru-RU" sz="2400" dirty="0">
                <a:solidFill>
                  <a:srgbClr val="0000FF"/>
                </a:solidFill>
                <a:latin typeface="Bookman Old Style" pitchFamily="18" charset="0"/>
              </a:rPr>
              <a:t>позволяет, за счёт вышеперечисленных факторов, </a:t>
            </a:r>
            <a:r>
              <a:rPr lang="ru-RU" sz="2400" b="1" dirty="0">
                <a:solidFill>
                  <a:srgbClr val="0000FF"/>
                </a:solidFill>
                <a:latin typeface="Bookman Old Style" pitchFamily="18" charset="0"/>
              </a:rPr>
              <a:t>увеличить</a:t>
            </a:r>
            <a:r>
              <a:rPr lang="ru-RU" sz="2400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r>
              <a:rPr lang="ru-RU" sz="2400" b="1" dirty="0">
                <a:solidFill>
                  <a:srgbClr val="0000FF"/>
                </a:solidFill>
                <a:latin typeface="Bookman Old Style" pitchFamily="18" charset="0"/>
              </a:rPr>
              <a:t>прибыль</a:t>
            </a:r>
            <a:r>
              <a:rPr lang="ru-RU" sz="2400" dirty="0">
                <a:solidFill>
                  <a:srgbClr val="0000FF"/>
                </a:solidFill>
                <a:latin typeface="Bookman Old Style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225638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nosense\Downloads\imag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13360"/>
            <a:ext cx="1828800" cy="1347522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-152400" y="147405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000FF"/>
                </a:solidFill>
              </a:rPr>
              <a:t>ТЕХНОЛОГИИ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28600"/>
            <a:ext cx="4358649" cy="10485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0C5C36-70B7-4642-819E-9AFCCDF790BD}"/>
              </a:ext>
            </a:extLst>
          </p:cNvPr>
          <p:cNvSpPr txBox="1"/>
          <p:nvPr/>
        </p:nvSpPr>
        <p:spPr>
          <a:xfrm>
            <a:off x="0" y="2362200"/>
            <a:ext cx="9144000" cy="464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2300" dirty="0">
                <a:solidFill>
                  <a:srgbClr val="0000FF"/>
                </a:solidFill>
                <a:latin typeface="Bookman Old Style" pitchFamily="18" charset="0"/>
              </a:rPr>
              <a:t>	</a:t>
            </a:r>
            <a:r>
              <a:rPr lang="ru-RU" sz="2200" dirty="0">
                <a:solidFill>
                  <a:srgbClr val="0000FF"/>
                </a:solidFill>
                <a:latin typeface="Bookman Old Style" pitchFamily="18" charset="0"/>
              </a:rPr>
              <a:t>ПО разработано с использованием самых современных технологий, нацеленных на совместное применение и наиболее удобных для решения выбранной задачи: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2200" dirty="0">
                <a:solidFill>
                  <a:srgbClr val="0000FF"/>
                </a:solidFill>
                <a:latin typeface="Bookman Old Style" pitchFamily="18" charset="0"/>
              </a:rPr>
              <a:t>Язык программирования (ООП) –</a:t>
            </a:r>
            <a:r>
              <a:rPr lang="en-US" sz="2200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r>
              <a:rPr lang="en-US" sz="2200" b="1" dirty="0">
                <a:solidFill>
                  <a:srgbClr val="0000FF"/>
                </a:solidFill>
                <a:latin typeface="Bookman Old Style" pitchFamily="18" charset="0"/>
              </a:rPr>
              <a:t>JAVA.</a:t>
            </a:r>
            <a:endParaRPr lang="ru-RU" sz="2200" dirty="0">
              <a:solidFill>
                <a:srgbClr val="0000FF"/>
              </a:solidFill>
              <a:latin typeface="Bookman Old Style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2200" dirty="0">
                <a:solidFill>
                  <a:srgbClr val="0000FF"/>
                </a:solidFill>
                <a:latin typeface="Bookman Old Style" pitchFamily="18" charset="0"/>
              </a:rPr>
              <a:t>Шаблонизатор </a:t>
            </a:r>
            <a:r>
              <a:rPr lang="en-US" sz="2200" b="1" dirty="0" err="1">
                <a:solidFill>
                  <a:srgbClr val="0000FF"/>
                </a:solidFill>
                <a:latin typeface="Bookman Old Style" pitchFamily="18" charset="0"/>
              </a:rPr>
              <a:t>Thymeleaf</a:t>
            </a:r>
            <a:r>
              <a:rPr lang="en-US" sz="2200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r>
              <a:rPr lang="ru-RU" sz="2200" dirty="0">
                <a:solidFill>
                  <a:srgbClr val="0000FF"/>
                </a:solidFill>
                <a:latin typeface="Bookman Old Style" pitchFamily="18" charset="0"/>
              </a:rPr>
              <a:t>для добавления динамики </a:t>
            </a:r>
            <a:r>
              <a:rPr lang="en-US" sz="2200" dirty="0">
                <a:solidFill>
                  <a:srgbClr val="0000FF"/>
                </a:solidFill>
                <a:latin typeface="Bookman Old Style" pitchFamily="18" charset="0"/>
              </a:rPr>
              <a:t>html </a:t>
            </a:r>
            <a:r>
              <a:rPr lang="ru-RU" sz="2200" dirty="0">
                <a:solidFill>
                  <a:srgbClr val="0000FF"/>
                </a:solidFill>
                <a:latin typeface="Bookman Old Style" pitchFamily="18" charset="0"/>
              </a:rPr>
              <a:t>страницам</a:t>
            </a:r>
            <a:r>
              <a:rPr lang="en-US" sz="2200" dirty="0">
                <a:solidFill>
                  <a:srgbClr val="0000FF"/>
                </a:solidFill>
                <a:latin typeface="Bookman Old Style" pitchFamily="18" charset="0"/>
              </a:rPr>
              <a:t>.</a:t>
            </a:r>
            <a:endParaRPr lang="ru-RU" sz="2200" dirty="0">
              <a:solidFill>
                <a:srgbClr val="0000FF"/>
              </a:solidFill>
              <a:latin typeface="Bookman Old Style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2200" dirty="0">
                <a:solidFill>
                  <a:srgbClr val="0000FF"/>
                </a:solidFill>
                <a:latin typeface="Bookman Old Style" pitchFamily="18" charset="0"/>
              </a:rPr>
              <a:t>Технология </a:t>
            </a:r>
            <a:r>
              <a:rPr lang="en-US" sz="2200" b="1" dirty="0">
                <a:solidFill>
                  <a:srgbClr val="0000FF"/>
                </a:solidFill>
                <a:latin typeface="Bookman Old Style" pitchFamily="18" charset="0"/>
              </a:rPr>
              <a:t>REST API </a:t>
            </a:r>
            <a:r>
              <a:rPr lang="ru-RU" sz="2200" dirty="0">
                <a:solidFill>
                  <a:srgbClr val="0000FF"/>
                </a:solidFill>
                <a:latin typeface="Bookman Old Style" pitchFamily="18" charset="0"/>
              </a:rPr>
              <a:t>для обмена данными между клиентом и сервером</a:t>
            </a:r>
            <a:r>
              <a:rPr lang="en-US" sz="2200" dirty="0">
                <a:solidFill>
                  <a:srgbClr val="0000FF"/>
                </a:solidFill>
                <a:latin typeface="Bookman Old Style" pitchFamily="18" charset="0"/>
              </a:rPr>
              <a:t>.</a:t>
            </a:r>
            <a:endParaRPr lang="ru-RU" sz="2200" b="1" dirty="0">
              <a:solidFill>
                <a:srgbClr val="0000FF"/>
              </a:solidFill>
              <a:latin typeface="Bookman Old Style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ru-RU" sz="2200" dirty="0">
                <a:solidFill>
                  <a:srgbClr val="0000FF"/>
                </a:solidFill>
                <a:latin typeface="Bookman Old Style" pitchFamily="18" charset="0"/>
              </a:rPr>
              <a:t>СУБД </a:t>
            </a:r>
            <a:r>
              <a:rPr lang="en-US" sz="2200" b="1" dirty="0">
                <a:solidFill>
                  <a:srgbClr val="0000FF"/>
                </a:solidFill>
                <a:latin typeface="Bookman Old Style" pitchFamily="18" charset="0"/>
              </a:rPr>
              <a:t>PostgreSQL </a:t>
            </a:r>
            <a:r>
              <a:rPr lang="ru-RU" sz="2200" dirty="0">
                <a:solidFill>
                  <a:srgbClr val="0000FF"/>
                </a:solidFill>
                <a:latin typeface="Bookman Old Style" pitchFamily="18" charset="0"/>
              </a:rPr>
              <a:t>для работы с БД</a:t>
            </a:r>
            <a:r>
              <a:rPr lang="en-US" sz="2200" dirty="0">
                <a:solidFill>
                  <a:srgbClr val="0000FF"/>
                </a:solidFill>
                <a:latin typeface="Bookman Old Style" pitchFamily="18" charset="0"/>
              </a:rPr>
              <a:t>.</a:t>
            </a:r>
            <a:endParaRPr lang="ru-RU" sz="2200" dirty="0">
              <a:solidFill>
                <a:srgbClr val="0000FF"/>
              </a:solidFill>
              <a:latin typeface="Bookman Old Style" pitchFamily="18" charset="0"/>
            </a:endParaRPr>
          </a:p>
          <a:p>
            <a:pPr>
              <a:lnSpc>
                <a:spcPct val="150000"/>
              </a:lnSpc>
            </a:pPr>
            <a:endParaRPr lang="ru-RU" sz="23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58498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Users\nosense\Downloads\images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13360"/>
            <a:ext cx="1828800" cy="1347522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-152400" y="145749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400" b="1" dirty="0">
                <a:solidFill>
                  <a:srgbClr val="0000FF"/>
                </a:solidFill>
              </a:rPr>
              <a:t>АРХИТЕКТУРА ПРОГРАММНОГО СРЕДСТВА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28600"/>
            <a:ext cx="4358649" cy="104851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0C5C36-70B7-4642-819E-9AFCCDF790BD}"/>
              </a:ext>
            </a:extLst>
          </p:cNvPr>
          <p:cNvSpPr txBox="1"/>
          <p:nvPr/>
        </p:nvSpPr>
        <p:spPr>
          <a:xfrm>
            <a:off x="181303" y="2099535"/>
            <a:ext cx="8810297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300" dirty="0">
                <a:solidFill>
                  <a:srgbClr val="0000FF"/>
                </a:solidFill>
                <a:latin typeface="Bookman Old Style" pitchFamily="18" charset="0"/>
              </a:rPr>
              <a:t>     Программное средство имеет трёхуровневую архитектуру: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300" dirty="0">
                <a:solidFill>
                  <a:srgbClr val="0000FF"/>
                </a:solidFill>
                <a:latin typeface="Bookman Old Style" pitchFamily="18" charset="0"/>
              </a:rPr>
              <a:t>Сервер с </a:t>
            </a:r>
            <a:r>
              <a:rPr lang="ru-RU" sz="2300" b="1" dirty="0">
                <a:solidFill>
                  <a:srgbClr val="0000FF"/>
                </a:solidFill>
                <a:latin typeface="Bookman Old Style" pitchFamily="18" charset="0"/>
              </a:rPr>
              <a:t>СУБД</a:t>
            </a:r>
            <a:r>
              <a:rPr lang="ru-RU" sz="2300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r>
              <a:rPr lang="en-US" sz="2300" dirty="0">
                <a:solidFill>
                  <a:srgbClr val="0000FF"/>
                </a:solidFill>
                <a:latin typeface="Bookman Old Style" pitchFamily="18" charset="0"/>
              </a:rPr>
              <a:t>PostgreSQL</a:t>
            </a:r>
            <a:r>
              <a:rPr lang="ru-RU" sz="2300" dirty="0">
                <a:solidFill>
                  <a:srgbClr val="0000FF"/>
                </a:solidFill>
                <a:latin typeface="Bookman Old Style" pitchFamily="18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300" dirty="0">
                <a:solidFill>
                  <a:srgbClr val="0000FF"/>
                </a:solidFill>
                <a:latin typeface="Bookman Old Style" pitchFamily="18" charset="0"/>
              </a:rPr>
              <a:t>Сервер с </a:t>
            </a:r>
            <a:r>
              <a:rPr lang="ru-RU" sz="2300" b="1" dirty="0">
                <a:solidFill>
                  <a:srgbClr val="0000FF"/>
                </a:solidFill>
                <a:latin typeface="Bookman Old Style" pitchFamily="18" charset="0"/>
              </a:rPr>
              <a:t>бизнес-логикой</a:t>
            </a:r>
            <a:r>
              <a:rPr lang="ru-RU" sz="2300" dirty="0">
                <a:solidFill>
                  <a:srgbClr val="0000FF"/>
                </a:solidFill>
                <a:latin typeface="Bookman Old Style" pitchFamily="18" charset="0"/>
              </a:rPr>
              <a:t> на </a:t>
            </a:r>
            <a:r>
              <a:rPr lang="en-US" sz="2300" dirty="0">
                <a:solidFill>
                  <a:srgbClr val="0000FF"/>
                </a:solidFill>
                <a:latin typeface="Bookman Old Style" pitchFamily="18" charset="0"/>
              </a:rPr>
              <a:t>JAVA</a:t>
            </a:r>
            <a:r>
              <a:rPr lang="ru-RU" sz="2300" dirty="0">
                <a:solidFill>
                  <a:srgbClr val="0000FF"/>
                </a:solidFill>
                <a:latin typeface="Bookman Old Style" pitchFamily="18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ru-RU" sz="2300" dirty="0">
                <a:solidFill>
                  <a:srgbClr val="0000FF"/>
                </a:solidFill>
                <a:latin typeface="Bookman Old Style" pitchFamily="18" charset="0"/>
              </a:rPr>
              <a:t>Клиент для </a:t>
            </a:r>
            <a:r>
              <a:rPr lang="ru-RU" sz="2300" b="1" dirty="0">
                <a:solidFill>
                  <a:srgbClr val="0000FF"/>
                </a:solidFill>
                <a:latin typeface="Bookman Old Style" pitchFamily="18" charset="0"/>
              </a:rPr>
              <a:t>отображения </a:t>
            </a:r>
            <a:r>
              <a:rPr lang="ru-RU" sz="2300" dirty="0">
                <a:solidFill>
                  <a:srgbClr val="0000FF"/>
                </a:solidFill>
                <a:latin typeface="Bookman Old Style" pitchFamily="18" charset="0"/>
              </a:rPr>
              <a:t>на</a:t>
            </a:r>
            <a:r>
              <a:rPr lang="en-US" sz="2300" dirty="0">
                <a:solidFill>
                  <a:srgbClr val="0000FF"/>
                </a:solidFill>
                <a:latin typeface="Bookman Old Style" pitchFamily="18" charset="0"/>
              </a:rPr>
              <a:t> </a:t>
            </a:r>
            <a:r>
              <a:rPr lang="en-US" sz="2300" dirty="0" err="1">
                <a:solidFill>
                  <a:srgbClr val="0000FF"/>
                </a:solidFill>
                <a:latin typeface="Bookman Old Style" pitchFamily="18" charset="0"/>
              </a:rPr>
              <a:t>Thymeleaf</a:t>
            </a:r>
            <a:r>
              <a:rPr lang="ru-RU" sz="2300" dirty="0">
                <a:solidFill>
                  <a:srgbClr val="0000FF"/>
                </a:solidFill>
                <a:latin typeface="Bookman Old Style" pitchFamily="18" charset="0"/>
              </a:rPr>
              <a:t>.</a:t>
            </a:r>
          </a:p>
          <a:p>
            <a:r>
              <a:rPr lang="ru-RU" sz="2300" b="1" dirty="0">
                <a:solidFill>
                  <a:srgbClr val="0000FF"/>
                </a:solidFill>
                <a:latin typeface="Bookman Old Style" pitchFamily="18" charset="0"/>
              </a:rPr>
              <a:t>     Сущности</a:t>
            </a:r>
            <a:r>
              <a:rPr lang="ru-RU" sz="2300" dirty="0">
                <a:solidFill>
                  <a:srgbClr val="0000FF"/>
                </a:solidFill>
                <a:latin typeface="Bookman Old Style" pitchFamily="18" charset="0"/>
              </a:rPr>
              <a:t> системы, представлены на информационной модели системы далее на слайде.</a:t>
            </a:r>
          </a:p>
          <a:p>
            <a:r>
              <a:rPr lang="ru-RU" sz="2300" dirty="0">
                <a:solidFill>
                  <a:srgbClr val="0000FF"/>
                </a:solidFill>
                <a:latin typeface="Bookman Old Style" pitchFamily="18" charset="0"/>
              </a:rPr>
              <a:t>     </a:t>
            </a:r>
            <a:r>
              <a:rPr lang="ru-RU" sz="2300" b="1" dirty="0">
                <a:solidFill>
                  <a:srgbClr val="0000FF"/>
                </a:solidFill>
                <a:latin typeface="Bookman Old Style" pitchFamily="18" charset="0"/>
              </a:rPr>
              <a:t>Диаграмма классов </a:t>
            </a:r>
            <a:r>
              <a:rPr lang="ru-RU" sz="2300" dirty="0">
                <a:solidFill>
                  <a:srgbClr val="0000FF"/>
                </a:solidFill>
                <a:latin typeface="Bookman Old Style" pitchFamily="18" charset="0"/>
              </a:rPr>
              <a:t>также представлен далее на слайде.</a:t>
            </a:r>
            <a:endParaRPr lang="ru-RU" sz="2300" b="1" dirty="0">
              <a:solidFill>
                <a:srgbClr val="0000FF"/>
              </a:solidFill>
              <a:latin typeface="Bookman Old Style" pitchFamily="18" charset="0"/>
            </a:endParaRPr>
          </a:p>
          <a:p>
            <a:endParaRPr lang="ru-RU" sz="2300" dirty="0">
              <a:solidFill>
                <a:srgbClr val="0000FF"/>
              </a:solidFill>
              <a:latin typeface="Bookman Old Style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141318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F2CD5AA-2C9D-90A2-5B2A-B31B520CA25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21"/>
          <a:stretch/>
        </p:blipFill>
        <p:spPr bwMode="auto">
          <a:xfrm>
            <a:off x="30480" y="1828800"/>
            <a:ext cx="9091724" cy="4667250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9FCB6A-FAB1-7C34-7F78-B4C6D501EA25}"/>
              </a:ext>
            </a:extLst>
          </p:cNvPr>
          <p:cNvSpPr txBox="1"/>
          <p:nvPr/>
        </p:nvSpPr>
        <p:spPr>
          <a:xfrm>
            <a:off x="2971800" y="990600"/>
            <a:ext cx="3810000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300" dirty="0">
                <a:latin typeface="Bookman Old Style" panose="02050604050505020204" pitchFamily="18" charset="0"/>
              </a:rPr>
              <a:t>Схема базы данных</a:t>
            </a:r>
            <a:endParaRPr lang="en-US" sz="2300" dirty="0"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8375743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6DF35B3-1569-9676-2765-0E57EECAF0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3163"/>
            <a:ext cx="9144000" cy="5691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51857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E8AE97-BF97-E205-0E37-F443D382E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1561"/>
            <a:ext cx="9144000" cy="625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5340215"/>
      </p:ext>
    </p:extLst>
  </p:cSld>
  <p:clrMapOvr>
    <a:masterClrMapping/>
  </p:clrMapOvr>
  <p:transition spd="slow">
    <p:push dir="u"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Поток">
  <a:themeElements>
    <a:clrScheme name="Поток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Поток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Поток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651</TotalTime>
  <Words>474</Words>
  <Application>Microsoft Office PowerPoint</Application>
  <PresentationFormat>On-screen Show (4:3)</PresentationFormat>
  <Paragraphs>59</Paragraphs>
  <Slides>19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Bookman Old Style</vt:lpstr>
      <vt:lpstr>Calibri</vt:lpstr>
      <vt:lpstr>Constantia</vt:lpstr>
      <vt:lpstr>Wingdings</vt:lpstr>
      <vt:lpstr>Wingdings 2</vt:lpstr>
      <vt:lpstr>Поток</vt:lpstr>
      <vt:lpstr>Дипломный проект «Программное средство автоматизированной поддержки деятельности отдела клиентского сопровождения иностранных студентов учреждения высшего образования»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СХЕМА АЛГОРИТМА</vt:lpstr>
      <vt:lpstr>PowerPoint Presentation</vt:lpstr>
      <vt:lpstr>КОНЦЕПТУАЛЬНАЯ МОДЕЛЬ</vt:lpstr>
      <vt:lpstr>PowerPoint Presentation</vt:lpstr>
      <vt:lpstr>ТЕСТИРОВАНИЕ ПРОГРАММНОГО СРЕДСТВА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Устройство управления на основе микроконтроллера PIC16F777</dc:title>
  <dc:creator>nosense</dc:creator>
  <cp:lastModifiedBy>magdy marko</cp:lastModifiedBy>
  <cp:revision>86</cp:revision>
  <dcterms:created xsi:type="dcterms:W3CDTF">2013-06-02T21:49:49Z</dcterms:created>
  <dcterms:modified xsi:type="dcterms:W3CDTF">2022-05-28T11:12:10Z</dcterms:modified>
</cp:coreProperties>
</file>